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B0604020202020204" charset="0"/>
      <p:regular r:id="rId16"/>
      <p:bold r:id="rId17"/>
      <p:italic r:id="rId18"/>
      <p:boldItalic r:id="rId19"/>
    </p:embeddedFont>
    <p:embeddedFont>
      <p:font typeface="Lato" panose="020B0604020202020204" charset="0"/>
      <p:regular r:id="rId20"/>
      <p:bold r:id="rId21"/>
      <p:italic r:id="rId22"/>
      <p:boldItalic r:id="rId23"/>
    </p:embeddedFont>
    <p:embeddedFont>
      <p:font typeface="Raleway"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128" y="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49892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46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4027a8ca5_5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4027a8ca5_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17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4027a8ca5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4027a8ca5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87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4027a8ca5_9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4027a8ca5_9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42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4027a8ca5_1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4027a8ca5_1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25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4027a8c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4027a8c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59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4027a8ca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4027a8c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87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4027a8ca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4027a8ca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12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4027a8ca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4027a8ca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77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4027a8ca5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4027a8ca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96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4027a8ca5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4027a8c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08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4027a8ca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4027a8c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75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4027a8ca5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94027a8ca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80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partnerdash.google.com/apps/simulator/chromebook#update-your-chromebook?l=en" TargetMode="External"/><Relationship Id="rId4" Type="http://schemas.openxmlformats.org/officeDocument/2006/relationships/hyperlink" Target="https://support.google.com/chromebook/answer/104742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mailto:elaine.fourtounis@gmhs.cmsdnet.net"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mailto:emily.wobser@gmhs.cmsdnet.net"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mailto:Elaine.Fourtounis@gmhs.cmdnet.net" TargetMode="External"/><Relationship Id="rId4" Type="http://schemas.openxmlformats.org/officeDocument/2006/relationships/hyperlink" Target="mailto:Shannon.lynch@gmhs.cmsdnet.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mailto:emily.wobser@gmhs.cmsdnet.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7950" y="141350"/>
            <a:ext cx="7688100" cy="16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New Tech West</a:t>
            </a:r>
            <a:endParaRPr/>
          </a:p>
          <a:p>
            <a:pPr marL="0" lvl="0" indent="0" algn="l" rtl="0">
              <a:spcBef>
                <a:spcPts val="0"/>
              </a:spcBef>
              <a:spcAft>
                <a:spcPts val="0"/>
              </a:spcAft>
              <a:buNone/>
            </a:pPr>
            <a:r>
              <a:rPr lang="en"/>
              <a:t>       * Login Information*</a:t>
            </a:r>
            <a:endParaRPr/>
          </a:p>
        </p:txBody>
      </p:sp>
      <p:pic>
        <p:nvPicPr>
          <p:cNvPr id="87" name="Google Shape;87;p13"/>
          <p:cNvPicPr preferRelativeResize="0"/>
          <p:nvPr/>
        </p:nvPicPr>
        <p:blipFill>
          <a:blip r:embed="rId3">
            <a:alphaModFix/>
          </a:blip>
          <a:stretch>
            <a:fillRect/>
          </a:stretch>
        </p:blipFill>
        <p:spPr>
          <a:xfrm>
            <a:off x="1404975" y="1511525"/>
            <a:ext cx="6334049" cy="3414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99625" y="3891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CLEVER LOGIN</a:t>
            </a:r>
            <a:endParaRPr/>
          </a:p>
        </p:txBody>
      </p:sp>
      <p:sp>
        <p:nvSpPr>
          <p:cNvPr id="170" name="Google Shape;170;p22"/>
          <p:cNvSpPr txBox="1">
            <a:spLocks noGrp="1"/>
          </p:cNvSpPr>
          <p:nvPr>
            <p:ph type="body" idx="1"/>
          </p:nvPr>
        </p:nvSpPr>
        <p:spPr>
          <a:xfrm>
            <a:off x="248525" y="1659000"/>
            <a:ext cx="7688700" cy="25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00000"/>
                </a:solidFill>
              </a:rPr>
              <a:t>Go to clevelandmetroschools.org</a:t>
            </a:r>
            <a:endParaRPr sz="1500" b="1">
              <a:solidFill>
                <a:srgbClr val="000000"/>
              </a:solidFill>
            </a:endParaRPr>
          </a:p>
          <a:p>
            <a:pPr marL="0" lvl="0" indent="0" algn="l" rtl="0">
              <a:spcBef>
                <a:spcPts val="1600"/>
              </a:spcBef>
              <a:spcAft>
                <a:spcPts val="0"/>
              </a:spcAft>
              <a:buNone/>
            </a:pPr>
            <a:r>
              <a:rPr lang="en" sz="1500" b="1">
                <a:solidFill>
                  <a:srgbClr val="000000"/>
                </a:solidFill>
              </a:rPr>
              <a:t>Click Green students tab (1st)</a:t>
            </a:r>
            <a:endParaRPr sz="1500" b="1">
              <a:solidFill>
                <a:srgbClr val="000000"/>
              </a:solidFill>
            </a:endParaRPr>
          </a:p>
          <a:p>
            <a:pPr marL="0" lvl="0" indent="0" algn="l" rtl="0">
              <a:spcBef>
                <a:spcPts val="1600"/>
              </a:spcBef>
              <a:spcAft>
                <a:spcPts val="0"/>
              </a:spcAft>
              <a:buNone/>
            </a:pPr>
            <a:r>
              <a:rPr lang="en" sz="1500" b="1">
                <a:solidFill>
                  <a:srgbClr val="000000"/>
                </a:solidFill>
              </a:rPr>
              <a:t>Click Clever(2nd)</a:t>
            </a:r>
            <a:endParaRPr sz="1500" b="1">
              <a:solidFill>
                <a:srgbClr val="000000"/>
              </a:solidFill>
            </a:endParaRPr>
          </a:p>
          <a:p>
            <a:pPr marL="0" lvl="0" indent="0" algn="l" rtl="0">
              <a:spcBef>
                <a:spcPts val="1600"/>
              </a:spcBef>
              <a:spcAft>
                <a:spcPts val="0"/>
              </a:spcAft>
              <a:buNone/>
            </a:pPr>
            <a:r>
              <a:rPr lang="en" sz="1500" b="1">
                <a:solidFill>
                  <a:srgbClr val="000000"/>
                </a:solidFill>
              </a:rPr>
              <a:t>Click Log in to CLEVER and  use  your CMSDK12 login information  - see slide 4 </a:t>
            </a:r>
            <a:endParaRPr sz="1500" b="1">
              <a:solidFill>
                <a:srgbClr val="000000"/>
              </a:solidFill>
            </a:endParaRPr>
          </a:p>
          <a:p>
            <a:pPr marL="0" lvl="0" indent="0" algn="l" rtl="0">
              <a:spcBef>
                <a:spcPts val="1600"/>
              </a:spcBef>
              <a:spcAft>
                <a:spcPts val="0"/>
              </a:spcAft>
              <a:buNone/>
            </a:pPr>
            <a:r>
              <a:rPr lang="en" sz="1500" b="1">
                <a:solidFill>
                  <a:srgbClr val="000000"/>
                </a:solidFill>
              </a:rPr>
              <a:t>**** If you are already logged into your CMSDK12 email you can also click  LOG IN WITH ACTIVE DIRECTORY and it will take you straight there(see next slide). </a:t>
            </a:r>
            <a:endParaRPr sz="1500" b="1">
              <a:solidFill>
                <a:srgbClr val="000000"/>
              </a:solidFill>
            </a:endParaRPr>
          </a:p>
          <a:p>
            <a:pPr marL="0" lvl="0" indent="0" algn="l" rtl="0">
              <a:spcBef>
                <a:spcPts val="1600"/>
              </a:spcBef>
              <a:spcAft>
                <a:spcPts val="1600"/>
              </a:spcAft>
              <a:buNone/>
            </a:pPr>
            <a:endParaRPr/>
          </a:p>
        </p:txBody>
      </p:sp>
      <p:pic>
        <p:nvPicPr>
          <p:cNvPr id="171" name="Google Shape;171;p22"/>
          <p:cNvPicPr preferRelativeResize="0"/>
          <p:nvPr/>
        </p:nvPicPr>
        <p:blipFill rotWithShape="1">
          <a:blip r:embed="rId3">
            <a:alphaModFix/>
          </a:blip>
          <a:srcRect l="8181" t="21623" b="24866"/>
          <a:stretch/>
        </p:blipFill>
        <p:spPr>
          <a:xfrm>
            <a:off x="3213600" y="112850"/>
            <a:ext cx="5930400" cy="2795975"/>
          </a:xfrm>
          <a:prstGeom prst="rect">
            <a:avLst/>
          </a:prstGeom>
          <a:noFill/>
          <a:ln>
            <a:noFill/>
          </a:ln>
        </p:spPr>
      </p:pic>
      <p:sp>
        <p:nvSpPr>
          <p:cNvPr id="172" name="Google Shape;172;p22"/>
          <p:cNvSpPr/>
          <p:nvPr/>
        </p:nvSpPr>
        <p:spPr>
          <a:xfrm>
            <a:off x="6887525" y="389175"/>
            <a:ext cx="1002000" cy="687600"/>
          </a:xfrm>
          <a:prstGeom prst="downArrow">
            <a:avLst>
              <a:gd name="adj1" fmla="val 50000"/>
              <a:gd name="adj2" fmla="val 4998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t>1st</a:t>
            </a:r>
            <a:endParaRPr sz="1500" b="1"/>
          </a:p>
        </p:txBody>
      </p:sp>
      <p:sp>
        <p:nvSpPr>
          <p:cNvPr id="173" name="Google Shape;173;p22"/>
          <p:cNvSpPr/>
          <p:nvPr/>
        </p:nvSpPr>
        <p:spPr>
          <a:xfrm>
            <a:off x="7937225" y="2240850"/>
            <a:ext cx="1374300" cy="8589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t>2nd</a:t>
            </a:r>
            <a:endParaRPr sz="19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0" name="Google Shape;180;p23"/>
          <p:cNvPicPr preferRelativeResize="0"/>
          <p:nvPr/>
        </p:nvPicPr>
        <p:blipFill>
          <a:blip r:embed="rId3">
            <a:alphaModFix/>
          </a:blip>
          <a:stretch>
            <a:fillRect/>
          </a:stretch>
        </p:blipFill>
        <p:spPr>
          <a:xfrm>
            <a:off x="740925" y="17700"/>
            <a:ext cx="7688700" cy="5125800"/>
          </a:xfrm>
          <a:prstGeom prst="rect">
            <a:avLst/>
          </a:prstGeom>
          <a:noFill/>
          <a:ln>
            <a:noFill/>
          </a:ln>
        </p:spPr>
      </p:pic>
      <p:sp>
        <p:nvSpPr>
          <p:cNvPr id="181" name="Google Shape;181;p23"/>
          <p:cNvSpPr/>
          <p:nvPr/>
        </p:nvSpPr>
        <p:spPr>
          <a:xfrm>
            <a:off x="3776625" y="1058850"/>
            <a:ext cx="2214000" cy="1054800"/>
          </a:xfrm>
          <a:prstGeom prst="wedgeEllipseCallout">
            <a:avLst>
              <a:gd name="adj1" fmla="val -66306"/>
              <a:gd name="adj2" fmla="val 7057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t>Click here</a:t>
            </a:r>
            <a:endParaRPr sz="2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8" name="Google Shape;188;p24"/>
          <p:cNvPicPr preferRelativeResize="0"/>
          <p:nvPr/>
        </p:nvPicPr>
        <p:blipFill>
          <a:blip r:embed="rId3">
            <a:alphaModFix/>
          </a:blip>
          <a:stretch>
            <a:fillRect/>
          </a:stretch>
        </p:blipFill>
        <p:spPr>
          <a:xfrm>
            <a:off x="716175" y="0"/>
            <a:ext cx="7715253" cy="5143502"/>
          </a:xfrm>
          <a:prstGeom prst="rect">
            <a:avLst/>
          </a:prstGeom>
          <a:noFill/>
          <a:ln>
            <a:noFill/>
          </a:ln>
        </p:spPr>
      </p:pic>
      <p:sp>
        <p:nvSpPr>
          <p:cNvPr id="189" name="Google Shape;189;p24"/>
          <p:cNvSpPr/>
          <p:nvPr/>
        </p:nvSpPr>
        <p:spPr>
          <a:xfrm>
            <a:off x="3888650" y="3032725"/>
            <a:ext cx="622800" cy="9546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p:nvPr/>
        </p:nvSpPr>
        <p:spPr>
          <a:xfrm>
            <a:off x="3805150" y="2776675"/>
            <a:ext cx="6178800" cy="6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91" name="Google Shape;191;p24"/>
          <p:cNvSpPr txBox="1"/>
          <p:nvPr/>
        </p:nvSpPr>
        <p:spPr>
          <a:xfrm>
            <a:off x="4248775" y="2571750"/>
            <a:ext cx="1504800" cy="10209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Find an individual app by scrolling down and clicking on it</a:t>
            </a:r>
            <a:endParaRPr>
              <a:latin typeface="Lato"/>
              <a:ea typeface="Lato"/>
              <a:cs typeface="Lato"/>
              <a:sym typeface="Lato"/>
            </a:endParaRPr>
          </a:p>
        </p:txBody>
      </p:sp>
      <p:sp>
        <p:nvSpPr>
          <p:cNvPr id="192" name="Google Shape;192;p24"/>
          <p:cNvSpPr/>
          <p:nvPr/>
        </p:nvSpPr>
        <p:spPr>
          <a:xfrm>
            <a:off x="2660125" y="2011825"/>
            <a:ext cx="734700" cy="1020900"/>
          </a:xfrm>
          <a:prstGeom prst="up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txBox="1"/>
          <p:nvPr/>
        </p:nvSpPr>
        <p:spPr>
          <a:xfrm>
            <a:off x="1400500" y="2441250"/>
            <a:ext cx="1431300" cy="10209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Use the above pages to find teacher-specific apps</a:t>
            </a:r>
            <a:endParaRPr>
              <a:latin typeface="Lato"/>
              <a:ea typeface="Lato"/>
              <a:cs typeface="Lato"/>
              <a:sym typeface="Lato"/>
            </a:endParaRPr>
          </a:p>
        </p:txBody>
      </p:sp>
      <p:sp>
        <p:nvSpPr>
          <p:cNvPr id="194" name="Google Shape;194;p24"/>
          <p:cNvSpPr/>
          <p:nvPr/>
        </p:nvSpPr>
        <p:spPr>
          <a:xfrm>
            <a:off x="6773025" y="819025"/>
            <a:ext cx="677700" cy="1192800"/>
          </a:xfrm>
          <a:prstGeom prst="up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txBox="1"/>
          <p:nvPr/>
        </p:nvSpPr>
        <p:spPr>
          <a:xfrm>
            <a:off x="5532475" y="1643100"/>
            <a:ext cx="1727100" cy="5883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Search for various apps/tools above</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5"/>
          <p:cNvPicPr preferRelativeResize="0"/>
          <p:nvPr/>
        </p:nvPicPr>
        <p:blipFill>
          <a:blip r:embed="rId3">
            <a:alphaModFix/>
          </a:blip>
          <a:stretch>
            <a:fillRect/>
          </a:stretch>
        </p:blipFill>
        <p:spPr>
          <a:xfrm>
            <a:off x="152400" y="152400"/>
            <a:ext cx="180975" cy="180975"/>
          </a:xfrm>
          <a:prstGeom prst="rect">
            <a:avLst/>
          </a:prstGeom>
          <a:noFill/>
          <a:ln>
            <a:noFill/>
          </a:ln>
        </p:spPr>
      </p:pic>
      <p:pic>
        <p:nvPicPr>
          <p:cNvPr id="201" name="Google Shape;201;p25"/>
          <p:cNvPicPr preferRelativeResize="0"/>
          <p:nvPr/>
        </p:nvPicPr>
        <p:blipFill>
          <a:blip r:embed="rId3">
            <a:alphaModFix/>
          </a:blip>
          <a:stretch>
            <a:fillRect/>
          </a:stretch>
        </p:blipFill>
        <p:spPr>
          <a:xfrm>
            <a:off x="485775" y="923975"/>
            <a:ext cx="477416" cy="194548"/>
          </a:xfrm>
          <a:prstGeom prst="rect">
            <a:avLst/>
          </a:prstGeom>
          <a:noFill/>
          <a:ln>
            <a:noFill/>
          </a:ln>
        </p:spPr>
      </p:pic>
      <p:sp>
        <p:nvSpPr>
          <p:cNvPr id="202" name="Google Shape;202;p25"/>
          <p:cNvSpPr txBox="1"/>
          <p:nvPr/>
        </p:nvSpPr>
        <p:spPr>
          <a:xfrm>
            <a:off x="812428" y="1415465"/>
            <a:ext cx="7914000" cy="3225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200" b="1">
                <a:solidFill>
                  <a:srgbClr val="201F1E"/>
                </a:solidFill>
              </a:rPr>
              <a:t>To know if the chromebook truly did update students will have to do the following:</a:t>
            </a:r>
            <a:endParaRPr sz="1200" b="1">
              <a:solidFill>
                <a:srgbClr val="201F1E"/>
              </a:solidFill>
            </a:endParaRPr>
          </a:p>
          <a:p>
            <a:pPr marL="25400" marR="25400" lvl="0" indent="0" algn="just" rtl="0">
              <a:lnSpc>
                <a:spcPct val="115000"/>
              </a:lnSpc>
              <a:spcBef>
                <a:spcPts val="200"/>
              </a:spcBef>
              <a:spcAft>
                <a:spcPts val="0"/>
              </a:spcAft>
              <a:buNone/>
            </a:pPr>
            <a:r>
              <a:rPr lang="en" sz="1800" b="1">
                <a:solidFill>
                  <a:srgbClr val="202124"/>
                </a:solidFill>
                <a:latin typeface="Roboto"/>
                <a:ea typeface="Roboto"/>
                <a:cs typeface="Roboto"/>
                <a:sym typeface="Roboto"/>
              </a:rPr>
              <a:t>Check for updates yourself</a:t>
            </a:r>
            <a:endParaRPr sz="1800" b="1">
              <a:solidFill>
                <a:srgbClr val="202124"/>
              </a:solidFill>
              <a:latin typeface="Roboto"/>
              <a:ea typeface="Roboto"/>
              <a:cs typeface="Roboto"/>
              <a:sym typeface="Roboto"/>
            </a:endParaRPr>
          </a:p>
          <a:p>
            <a:pPr marL="457200" lvl="0" indent="-295275" algn="l" rtl="0">
              <a:lnSpc>
                <a:spcPct val="115000"/>
              </a:lnSpc>
              <a:spcBef>
                <a:spcPts val="200"/>
              </a:spcBef>
              <a:spcAft>
                <a:spcPts val="0"/>
              </a:spcAft>
              <a:buClr>
                <a:srgbClr val="3C4043"/>
              </a:buClr>
              <a:buSzPts val="1050"/>
              <a:buFont typeface="Roboto"/>
              <a:buAutoNum type="arabicPeriod"/>
            </a:pPr>
            <a:r>
              <a:rPr lang="en" sz="1050" b="1">
                <a:solidFill>
                  <a:srgbClr val="3C4043"/>
                </a:solidFill>
                <a:latin typeface="Roboto"/>
                <a:ea typeface="Roboto"/>
                <a:cs typeface="Roboto"/>
                <a:sym typeface="Roboto"/>
              </a:rPr>
              <a:t>Turn on your Chromebook.</a:t>
            </a:r>
            <a:endParaRPr sz="1050" b="1">
              <a:solidFill>
                <a:srgbClr val="3C4043"/>
              </a:solidFill>
              <a:latin typeface="Roboto"/>
              <a:ea typeface="Roboto"/>
              <a:cs typeface="Roboto"/>
              <a:sym typeface="Roboto"/>
            </a:endParaRPr>
          </a:p>
          <a:p>
            <a:pPr marL="457200" lvl="0" indent="-295275" algn="l" rtl="0">
              <a:lnSpc>
                <a:spcPct val="115000"/>
              </a:lnSpc>
              <a:spcBef>
                <a:spcPts val="0"/>
              </a:spcBef>
              <a:spcAft>
                <a:spcPts val="0"/>
              </a:spcAft>
              <a:buClr>
                <a:srgbClr val="3C4043"/>
              </a:buClr>
              <a:buSzPts val="1050"/>
              <a:buFont typeface="Roboto"/>
              <a:buAutoNum type="arabicPeriod"/>
            </a:pPr>
            <a:r>
              <a:rPr lang="en" sz="1050" b="1" u="sng">
                <a:solidFill>
                  <a:srgbClr val="673AB7"/>
                </a:solid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Connect your Chromebook to Wi-Fi</a:t>
            </a:r>
            <a:r>
              <a:rPr lang="en" sz="1050" b="1">
                <a:solidFill>
                  <a:srgbClr val="3C4043"/>
                </a:solidFill>
                <a:latin typeface="Roboto"/>
                <a:ea typeface="Roboto"/>
                <a:cs typeface="Roboto"/>
                <a:sym typeface="Roboto"/>
              </a:rPr>
              <a:t>.</a:t>
            </a:r>
            <a:endParaRPr sz="1050" b="1">
              <a:solidFill>
                <a:srgbClr val="3C4043"/>
              </a:solidFill>
              <a:latin typeface="Roboto"/>
              <a:ea typeface="Roboto"/>
              <a:cs typeface="Roboto"/>
              <a:sym typeface="Roboto"/>
            </a:endParaRPr>
          </a:p>
          <a:p>
            <a:pPr marL="457200" lvl="0" indent="-295275" algn="l" rtl="0">
              <a:lnSpc>
                <a:spcPct val="115000"/>
              </a:lnSpc>
              <a:spcBef>
                <a:spcPts val="0"/>
              </a:spcBef>
              <a:spcAft>
                <a:spcPts val="0"/>
              </a:spcAft>
              <a:buClr>
                <a:srgbClr val="3C4043"/>
              </a:buClr>
              <a:buSzPts val="1050"/>
              <a:buFont typeface="Roboto"/>
              <a:buAutoNum type="arabicPeriod"/>
            </a:pPr>
            <a:r>
              <a:rPr lang="en" sz="1050" b="1">
                <a:solidFill>
                  <a:srgbClr val="3C4043"/>
                </a:solidFill>
                <a:latin typeface="Roboto"/>
                <a:ea typeface="Roboto"/>
                <a:cs typeface="Roboto"/>
                <a:sym typeface="Roboto"/>
              </a:rPr>
              <a:t>At the bottom right, select the time.</a:t>
            </a:r>
            <a:endParaRPr sz="1050" b="1">
              <a:solidFill>
                <a:srgbClr val="3C4043"/>
              </a:solidFill>
              <a:latin typeface="Roboto"/>
              <a:ea typeface="Roboto"/>
              <a:cs typeface="Roboto"/>
              <a:sym typeface="Roboto"/>
            </a:endParaRPr>
          </a:p>
          <a:p>
            <a:pPr marL="457200" lvl="0" indent="-295275" algn="l" rtl="0">
              <a:lnSpc>
                <a:spcPct val="115000"/>
              </a:lnSpc>
              <a:spcBef>
                <a:spcPts val="0"/>
              </a:spcBef>
              <a:spcAft>
                <a:spcPts val="0"/>
              </a:spcAft>
              <a:buClr>
                <a:srgbClr val="3C4043"/>
              </a:buClr>
              <a:buSzPts val="1050"/>
              <a:buFont typeface="Roboto"/>
              <a:buAutoNum type="arabicPeriod"/>
            </a:pPr>
            <a:r>
              <a:rPr lang="en" sz="1050" b="1">
                <a:solidFill>
                  <a:srgbClr val="3C4043"/>
                </a:solidFill>
                <a:latin typeface="Roboto"/>
                <a:ea typeface="Roboto"/>
                <a:cs typeface="Roboto"/>
                <a:sym typeface="Roboto"/>
              </a:rPr>
              <a:t>Select Settings </a:t>
            </a:r>
            <a:endParaRPr sz="1050" b="1">
              <a:solidFill>
                <a:srgbClr val="3C4043"/>
              </a:solidFill>
              <a:latin typeface="Roboto"/>
              <a:ea typeface="Roboto"/>
              <a:cs typeface="Roboto"/>
              <a:sym typeface="Roboto"/>
            </a:endParaRPr>
          </a:p>
          <a:p>
            <a:pPr marL="457200" lvl="0" indent="-295275" algn="l" rtl="0">
              <a:lnSpc>
                <a:spcPct val="115000"/>
              </a:lnSpc>
              <a:spcBef>
                <a:spcPts val="0"/>
              </a:spcBef>
              <a:spcAft>
                <a:spcPts val="0"/>
              </a:spcAft>
              <a:buClr>
                <a:srgbClr val="3C4043"/>
              </a:buClr>
              <a:buSzPts val="1050"/>
              <a:buFont typeface="Roboto"/>
              <a:buAutoNum type="arabicPeriod"/>
            </a:pPr>
            <a:r>
              <a:rPr lang="en" sz="1050" b="1">
                <a:solidFill>
                  <a:srgbClr val="3C4043"/>
                </a:solidFill>
                <a:latin typeface="Roboto"/>
                <a:ea typeface="Roboto"/>
                <a:cs typeface="Roboto"/>
                <a:sym typeface="Roboto"/>
              </a:rPr>
              <a:t>At the bottom of the left panel, select About Chrome OS.</a:t>
            </a:r>
            <a:endParaRPr sz="1050" b="1">
              <a:solidFill>
                <a:srgbClr val="3C4043"/>
              </a:solidFill>
              <a:latin typeface="Roboto"/>
              <a:ea typeface="Roboto"/>
              <a:cs typeface="Roboto"/>
              <a:sym typeface="Roboto"/>
            </a:endParaRPr>
          </a:p>
          <a:p>
            <a:pPr marL="457200" lvl="0" indent="-295275" algn="l" rtl="0">
              <a:lnSpc>
                <a:spcPct val="115000"/>
              </a:lnSpc>
              <a:spcBef>
                <a:spcPts val="0"/>
              </a:spcBef>
              <a:spcAft>
                <a:spcPts val="0"/>
              </a:spcAft>
              <a:buClr>
                <a:srgbClr val="3C4043"/>
              </a:buClr>
              <a:buSzPts val="1050"/>
              <a:buFont typeface="Roboto"/>
              <a:buAutoNum type="arabicPeriod"/>
            </a:pPr>
            <a:r>
              <a:rPr lang="en" sz="1050" b="1">
                <a:solidFill>
                  <a:srgbClr val="3C4043"/>
                </a:solidFill>
                <a:latin typeface="Roboto"/>
                <a:ea typeface="Roboto"/>
                <a:cs typeface="Roboto"/>
                <a:sym typeface="Roboto"/>
              </a:rPr>
              <a:t>Under "Google Chrome OS," you'll find which version of the Chrome operating system your Chromebook uses.</a:t>
            </a:r>
            <a:endParaRPr sz="1050" b="1">
              <a:solidFill>
                <a:srgbClr val="3C4043"/>
              </a:solidFill>
              <a:latin typeface="Roboto"/>
              <a:ea typeface="Roboto"/>
              <a:cs typeface="Roboto"/>
              <a:sym typeface="Roboto"/>
            </a:endParaRPr>
          </a:p>
          <a:p>
            <a:pPr marL="457200" lvl="0" indent="-295275" algn="l" rtl="0">
              <a:lnSpc>
                <a:spcPct val="115000"/>
              </a:lnSpc>
              <a:spcBef>
                <a:spcPts val="0"/>
              </a:spcBef>
              <a:spcAft>
                <a:spcPts val="0"/>
              </a:spcAft>
              <a:buClr>
                <a:srgbClr val="3C4043"/>
              </a:buClr>
              <a:buSzPts val="1050"/>
              <a:buFont typeface="Roboto"/>
              <a:buAutoNum type="arabicPeriod"/>
            </a:pPr>
            <a:r>
              <a:rPr lang="en" sz="1050" b="1">
                <a:solidFill>
                  <a:srgbClr val="3C4043"/>
                </a:solidFill>
                <a:latin typeface="Roboto"/>
                <a:ea typeface="Roboto"/>
                <a:cs typeface="Roboto"/>
                <a:sym typeface="Roboto"/>
              </a:rPr>
              <a:t>Select Check for updates.</a:t>
            </a:r>
            <a:endParaRPr sz="1050" b="1">
              <a:solidFill>
                <a:srgbClr val="3C4043"/>
              </a:solidFill>
              <a:latin typeface="Roboto"/>
              <a:ea typeface="Roboto"/>
              <a:cs typeface="Roboto"/>
              <a:sym typeface="Roboto"/>
            </a:endParaRPr>
          </a:p>
          <a:p>
            <a:pPr marL="457200" lvl="0" indent="-295275" algn="l" rtl="0">
              <a:lnSpc>
                <a:spcPct val="115000"/>
              </a:lnSpc>
              <a:spcBef>
                <a:spcPts val="0"/>
              </a:spcBef>
              <a:spcAft>
                <a:spcPts val="0"/>
              </a:spcAft>
              <a:buClr>
                <a:srgbClr val="3C4043"/>
              </a:buClr>
              <a:buSzPts val="1050"/>
              <a:buFont typeface="Roboto"/>
              <a:buAutoNum type="arabicPeriod"/>
            </a:pPr>
            <a:r>
              <a:rPr lang="en" sz="1050" b="1">
                <a:solidFill>
                  <a:srgbClr val="3C4043"/>
                </a:solidFill>
                <a:latin typeface="Roboto"/>
                <a:ea typeface="Roboto"/>
                <a:cs typeface="Roboto"/>
                <a:sym typeface="Roboto"/>
              </a:rPr>
              <a:t>If your Chromebook finds a software update, it will start to download automatically.</a:t>
            </a:r>
            <a:endParaRPr sz="1050" b="1">
              <a:solidFill>
                <a:srgbClr val="3C4043"/>
              </a:solidFill>
              <a:latin typeface="Roboto"/>
              <a:ea typeface="Roboto"/>
              <a:cs typeface="Roboto"/>
              <a:sym typeface="Roboto"/>
            </a:endParaRPr>
          </a:p>
          <a:p>
            <a:pPr marL="0" lvl="0" indent="0" algn="just" rtl="0">
              <a:lnSpc>
                <a:spcPct val="115000"/>
              </a:lnSpc>
              <a:spcBef>
                <a:spcPts val="0"/>
              </a:spcBef>
              <a:spcAft>
                <a:spcPts val="0"/>
              </a:spcAft>
              <a:buNone/>
            </a:pPr>
            <a:r>
              <a:rPr lang="en" sz="1050" b="1">
                <a:solidFill>
                  <a:srgbClr val="3C4043"/>
                </a:solidFill>
                <a:latin typeface="Roboto"/>
                <a:ea typeface="Roboto"/>
                <a:cs typeface="Roboto"/>
                <a:sym typeface="Roboto"/>
              </a:rPr>
              <a:t>Note: If your Chromebook uses your phone's internet connection or its own mobile data, you'll get an alert about how much mobile data it needs to update. You can then stop or continue with the update.</a:t>
            </a:r>
            <a:endParaRPr sz="1050" b="1">
              <a:solidFill>
                <a:srgbClr val="3C4043"/>
              </a:solidFill>
              <a:latin typeface="Roboto"/>
              <a:ea typeface="Roboto"/>
              <a:cs typeface="Roboto"/>
              <a:sym typeface="Roboto"/>
            </a:endParaRPr>
          </a:p>
          <a:p>
            <a:pPr marL="0" lvl="0" indent="0" algn="just" rtl="0">
              <a:lnSpc>
                <a:spcPct val="115000"/>
              </a:lnSpc>
              <a:spcBef>
                <a:spcPts val="0"/>
              </a:spcBef>
              <a:spcAft>
                <a:spcPts val="0"/>
              </a:spcAft>
              <a:buNone/>
            </a:pPr>
            <a:r>
              <a:rPr lang="en" sz="1200" b="1">
                <a:solidFill>
                  <a:srgbClr val="201F1E"/>
                </a:solidFill>
              </a:rPr>
              <a:t>Visual Step by Step directions ( share this via email with your students and it will also be included in our troubleshooting tech presentation on our school website</a:t>
            </a:r>
            <a:endParaRPr sz="1200" b="1">
              <a:solidFill>
                <a:srgbClr val="201F1E"/>
              </a:solidFill>
            </a:endParaRPr>
          </a:p>
          <a:p>
            <a:pPr marL="0" lvl="0" indent="0" algn="just" rtl="0">
              <a:lnSpc>
                <a:spcPct val="115000"/>
              </a:lnSpc>
              <a:spcBef>
                <a:spcPts val="0"/>
              </a:spcBef>
              <a:spcAft>
                <a:spcPts val="0"/>
              </a:spcAft>
              <a:buNone/>
            </a:pPr>
            <a:r>
              <a:rPr lang="en" sz="3400" b="1"/>
              <a:t> Video Below</a:t>
            </a:r>
            <a:endParaRPr sz="3400" b="1"/>
          </a:p>
          <a:p>
            <a:pPr marL="0" lvl="0" indent="0" algn="just" rtl="0">
              <a:lnSpc>
                <a:spcPct val="115000"/>
              </a:lnSpc>
              <a:spcBef>
                <a:spcPts val="0"/>
              </a:spcBef>
              <a:spcAft>
                <a:spcPts val="0"/>
              </a:spcAft>
              <a:buNone/>
            </a:pPr>
            <a:r>
              <a:rPr lang="en" sz="1200" b="1" u="sng">
                <a:solidFill>
                  <a:srgbClr val="1155CC"/>
                </a:solidFill>
                <a:highlight>
                  <a:srgbClr val="FFFFFF"/>
                </a:high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https://partnerdash.google.com/apps/simulator/chromebook#update-your-chromebook?l=en</a:t>
            </a:r>
            <a:endParaRPr sz="1200" b="1">
              <a:solidFill>
                <a:srgbClr val="201F1E"/>
              </a:solidFill>
            </a:endParaRPr>
          </a:p>
        </p:txBody>
      </p:sp>
      <p:sp>
        <p:nvSpPr>
          <p:cNvPr id="203" name="Google Shape;203;p25"/>
          <p:cNvSpPr txBox="1"/>
          <p:nvPr/>
        </p:nvSpPr>
        <p:spPr>
          <a:xfrm>
            <a:off x="2207300" y="523600"/>
            <a:ext cx="51537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Lato"/>
                <a:ea typeface="Lato"/>
                <a:cs typeface="Lato"/>
                <a:sym typeface="Lato"/>
              </a:rPr>
              <a:t>CHROMEBOOK UPDATE </a:t>
            </a:r>
            <a:endParaRPr sz="2400" b="1">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145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a:p>
            <a:pPr marL="0" lvl="0" indent="0" algn="ctr" rtl="0">
              <a:spcBef>
                <a:spcPts val="0"/>
              </a:spcBef>
              <a:spcAft>
                <a:spcPts val="0"/>
              </a:spcAft>
              <a:buNone/>
            </a:pPr>
            <a:r>
              <a:rPr lang="en"/>
              <a:t>(click the one you need)</a:t>
            </a:r>
            <a:endParaRPr/>
          </a:p>
        </p:txBody>
      </p:sp>
      <p:sp>
        <p:nvSpPr>
          <p:cNvPr id="93" name="Google Shape;93;p14"/>
          <p:cNvSpPr txBox="1">
            <a:spLocks noGrp="1"/>
          </p:cNvSpPr>
          <p:nvPr>
            <p:ph type="body" idx="1"/>
          </p:nvPr>
        </p:nvSpPr>
        <p:spPr>
          <a:xfrm>
            <a:off x="311700" y="1152475"/>
            <a:ext cx="8520600" cy="48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ction="ppaction://hlinksldjump"/>
              </a:rPr>
              <a:t>Computer login with GMHS</a:t>
            </a:r>
            <a:endParaRPr/>
          </a:p>
        </p:txBody>
      </p:sp>
      <p:sp>
        <p:nvSpPr>
          <p:cNvPr id="94" name="Google Shape;94;p14"/>
          <p:cNvSpPr txBox="1">
            <a:spLocks noGrp="1"/>
          </p:cNvSpPr>
          <p:nvPr>
            <p:ph type="body" idx="1"/>
          </p:nvPr>
        </p:nvSpPr>
        <p:spPr>
          <a:xfrm>
            <a:off x="311700" y="1748275"/>
            <a:ext cx="8520600" cy="48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4" action="ppaction://hlinksldjump"/>
              </a:rPr>
              <a:t>Computer login with CMSDK12</a:t>
            </a:r>
            <a:endParaRPr/>
          </a:p>
        </p:txBody>
      </p:sp>
      <p:sp>
        <p:nvSpPr>
          <p:cNvPr id="95" name="Google Shape;95;p14"/>
          <p:cNvSpPr txBox="1">
            <a:spLocks noGrp="1"/>
          </p:cNvSpPr>
          <p:nvPr>
            <p:ph type="body" idx="1"/>
          </p:nvPr>
        </p:nvSpPr>
        <p:spPr>
          <a:xfrm>
            <a:off x="311700" y="2290225"/>
            <a:ext cx="8520600" cy="48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5" action="ppaction://hlinksldjump"/>
              </a:rPr>
              <a:t>ECHO Login</a:t>
            </a:r>
            <a:endParaRPr/>
          </a:p>
        </p:txBody>
      </p:sp>
      <p:sp>
        <p:nvSpPr>
          <p:cNvPr id="96" name="Google Shape;96;p14"/>
          <p:cNvSpPr txBox="1">
            <a:spLocks noGrp="1"/>
          </p:cNvSpPr>
          <p:nvPr>
            <p:ph type="body" idx="1"/>
          </p:nvPr>
        </p:nvSpPr>
        <p:spPr>
          <a:xfrm>
            <a:off x="311700" y="2859100"/>
            <a:ext cx="8520600" cy="48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6" action="ppaction://hlinksldjump"/>
              </a:rPr>
              <a:t>How to log into Virtual class (Office 365 and Teams)</a:t>
            </a:r>
            <a:endParaRPr/>
          </a:p>
        </p:txBody>
      </p:sp>
      <p:sp>
        <p:nvSpPr>
          <p:cNvPr id="97" name="Google Shape;97;p14"/>
          <p:cNvSpPr txBox="1">
            <a:spLocks noGrp="1"/>
          </p:cNvSpPr>
          <p:nvPr>
            <p:ph type="body" idx="1"/>
          </p:nvPr>
        </p:nvSpPr>
        <p:spPr>
          <a:xfrm>
            <a:off x="311700" y="3427975"/>
            <a:ext cx="8520600" cy="48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7" action="ppaction://hlinksldjump"/>
              </a:rPr>
              <a:t>Clever login</a:t>
            </a:r>
            <a:endParaRPr/>
          </a:p>
        </p:txBody>
      </p:sp>
      <p:pic>
        <p:nvPicPr>
          <p:cNvPr id="98" name="Google Shape;98;p14"/>
          <p:cNvPicPr preferRelativeResize="0"/>
          <p:nvPr/>
        </p:nvPicPr>
        <p:blipFill>
          <a:blip r:embed="rId8">
            <a:alphaModFix/>
          </a:blip>
          <a:stretch>
            <a:fillRect/>
          </a:stretch>
        </p:blipFill>
        <p:spPr>
          <a:xfrm>
            <a:off x="4127125" y="1087225"/>
            <a:ext cx="4705175" cy="3820200"/>
          </a:xfrm>
          <a:prstGeom prst="rect">
            <a:avLst/>
          </a:prstGeom>
          <a:noFill/>
          <a:ln>
            <a:noFill/>
          </a:ln>
        </p:spPr>
      </p:pic>
      <p:sp>
        <p:nvSpPr>
          <p:cNvPr id="99" name="Google Shape;99;p14"/>
          <p:cNvSpPr txBox="1"/>
          <p:nvPr/>
        </p:nvSpPr>
        <p:spPr>
          <a:xfrm>
            <a:off x="311700" y="4057150"/>
            <a:ext cx="63849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u="sng">
                <a:solidFill>
                  <a:schemeClr val="hlink"/>
                </a:solidFill>
                <a:latin typeface="Lato"/>
                <a:ea typeface="Lato"/>
                <a:cs typeface="Lato"/>
                <a:sym typeface="Lato"/>
                <a:hlinkClick r:id="rId9" action="ppaction://hlinksldjump"/>
              </a:rPr>
              <a:t>How to Update Chromebook </a:t>
            </a:r>
            <a:endParaRPr sz="13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l="15018" t="12922" r="2690" b="19804"/>
          <a:stretch/>
        </p:blipFill>
        <p:spPr>
          <a:xfrm>
            <a:off x="320850" y="1058924"/>
            <a:ext cx="4185351" cy="3421599"/>
          </a:xfrm>
          <a:prstGeom prst="rect">
            <a:avLst/>
          </a:prstGeom>
          <a:noFill/>
          <a:ln>
            <a:noFill/>
          </a:ln>
        </p:spPr>
      </p:pic>
      <p:sp>
        <p:nvSpPr>
          <p:cNvPr id="105" name="Google Shape;105;p15"/>
          <p:cNvSpPr txBox="1">
            <a:spLocks noGrp="1"/>
          </p:cNvSpPr>
          <p:nvPr>
            <p:ph type="title"/>
          </p:nvPr>
        </p:nvSpPr>
        <p:spPr>
          <a:xfrm>
            <a:off x="779700" y="523725"/>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Computer login with GMHS</a:t>
            </a:r>
            <a:endParaRPr/>
          </a:p>
        </p:txBody>
      </p:sp>
      <p:sp>
        <p:nvSpPr>
          <p:cNvPr id="106" name="Google Shape;106;p15"/>
          <p:cNvSpPr txBox="1">
            <a:spLocks noGrp="1"/>
          </p:cNvSpPr>
          <p:nvPr>
            <p:ph type="body" idx="1"/>
          </p:nvPr>
        </p:nvSpPr>
        <p:spPr>
          <a:xfrm>
            <a:off x="440975" y="3258275"/>
            <a:ext cx="3486000" cy="10203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Type in your GMHS Email: </a:t>
            </a:r>
            <a:endParaRPr>
              <a:solidFill>
                <a:srgbClr val="000000"/>
              </a:solidFill>
            </a:endParaRPr>
          </a:p>
          <a:p>
            <a:pPr marL="0" lvl="0" indent="0" algn="l" rtl="0">
              <a:spcBef>
                <a:spcPts val="1600"/>
              </a:spcBef>
              <a:spcAft>
                <a:spcPts val="1600"/>
              </a:spcAft>
              <a:buNone/>
            </a:pPr>
            <a:r>
              <a:rPr lang="en">
                <a:solidFill>
                  <a:srgbClr val="000000"/>
                </a:solidFill>
              </a:rPr>
              <a:t>First.Last@gmhs.cmsdnet.net</a:t>
            </a:r>
            <a:endParaRPr>
              <a:solidFill>
                <a:srgbClr val="000000"/>
              </a:solidFill>
            </a:endParaRPr>
          </a:p>
        </p:txBody>
      </p:sp>
      <p:sp>
        <p:nvSpPr>
          <p:cNvPr id="107" name="Google Shape;107;p15"/>
          <p:cNvSpPr/>
          <p:nvPr/>
        </p:nvSpPr>
        <p:spPr>
          <a:xfrm>
            <a:off x="440975" y="2380825"/>
            <a:ext cx="864000" cy="572700"/>
          </a:xfrm>
          <a:prstGeom prst="bentArrow">
            <a:avLst>
              <a:gd name="adj1" fmla="val 25000"/>
              <a:gd name="adj2" fmla="val 22367"/>
              <a:gd name="adj3" fmla="val 25000"/>
              <a:gd name="adj4" fmla="val 4375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5"/>
          <p:cNvPicPr preferRelativeResize="0"/>
          <p:nvPr/>
        </p:nvPicPr>
        <p:blipFill rotWithShape="1">
          <a:blip r:embed="rId4">
            <a:alphaModFix/>
          </a:blip>
          <a:srcRect l="11062" t="33898" r="15185" b="24619"/>
          <a:stretch/>
        </p:blipFill>
        <p:spPr>
          <a:xfrm>
            <a:off x="4727150" y="1067450"/>
            <a:ext cx="4416849" cy="3404550"/>
          </a:xfrm>
          <a:prstGeom prst="rect">
            <a:avLst/>
          </a:prstGeom>
          <a:noFill/>
          <a:ln>
            <a:noFill/>
          </a:ln>
        </p:spPr>
      </p:pic>
      <p:sp>
        <p:nvSpPr>
          <p:cNvPr id="109" name="Google Shape;109;p15"/>
          <p:cNvSpPr/>
          <p:nvPr/>
        </p:nvSpPr>
        <p:spPr>
          <a:xfrm>
            <a:off x="5071250" y="2146300"/>
            <a:ext cx="2866800" cy="1330500"/>
          </a:xfrm>
          <a:prstGeom prst="upArrowCallout">
            <a:avLst>
              <a:gd name="adj1" fmla="val 6268"/>
              <a:gd name="adj2" fmla="val 14458"/>
              <a:gd name="adj3" fmla="val 25000"/>
              <a:gd name="adj4" fmla="val 6497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Type in your Student ID for your password</a:t>
            </a:r>
            <a:endParaRPr/>
          </a:p>
          <a:p>
            <a:pPr marL="0" lvl="0" indent="0" algn="l" rtl="0">
              <a:spcBef>
                <a:spcPts val="0"/>
              </a:spcBef>
              <a:spcAft>
                <a:spcPts val="0"/>
              </a:spcAft>
              <a:buNone/>
            </a:pPr>
            <a:r>
              <a:rPr lang="en"/>
              <a:t>EX: Student ID: 209000209</a:t>
            </a:r>
            <a:endParaRPr/>
          </a:p>
        </p:txBody>
      </p:sp>
      <p:sp>
        <p:nvSpPr>
          <p:cNvPr id="110" name="Google Shape;110;p15"/>
          <p:cNvSpPr txBox="1"/>
          <p:nvPr/>
        </p:nvSpPr>
        <p:spPr>
          <a:xfrm>
            <a:off x="880800" y="4382300"/>
            <a:ext cx="6263400" cy="11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             For email help contact: </a:t>
            </a:r>
            <a:r>
              <a:rPr lang="en" u="sng">
                <a:solidFill>
                  <a:schemeClr val="hlink"/>
                </a:solidFill>
                <a:latin typeface="Lato"/>
                <a:ea typeface="Lato"/>
                <a:cs typeface="Lato"/>
                <a:sym typeface="Lato"/>
                <a:hlinkClick r:id="rId5"/>
              </a:rPr>
              <a:t>elaine.fourtounis@gmhs.cmsdnet.net</a:t>
            </a:r>
            <a:r>
              <a:rPr lang="en">
                <a:latin typeface="Lato"/>
                <a:ea typeface="Lato"/>
                <a:cs typeface="Lato"/>
                <a:sym typeface="Lato"/>
              </a:rPr>
              <a:t>    </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		  </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l="11062" t="33898" r="15185" b="24619"/>
          <a:stretch/>
        </p:blipFill>
        <p:spPr>
          <a:xfrm>
            <a:off x="4329800" y="1339250"/>
            <a:ext cx="4416849" cy="3404550"/>
          </a:xfrm>
          <a:prstGeom prst="rect">
            <a:avLst/>
          </a:prstGeom>
          <a:noFill/>
          <a:ln>
            <a:noFill/>
          </a:ln>
        </p:spPr>
      </p:pic>
      <p:sp>
        <p:nvSpPr>
          <p:cNvPr id="116" name="Google Shape;116;p16"/>
          <p:cNvSpPr txBox="1">
            <a:spLocks noGrp="1"/>
          </p:cNvSpPr>
          <p:nvPr>
            <p:ph type="title"/>
          </p:nvPr>
        </p:nvSpPr>
        <p:spPr>
          <a:xfrm>
            <a:off x="786700" y="1640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Login with CMSDK12</a:t>
            </a:r>
            <a:endParaRPr sz="3000"/>
          </a:p>
        </p:txBody>
      </p:sp>
      <p:pic>
        <p:nvPicPr>
          <p:cNvPr id="117" name="Google Shape;117;p16"/>
          <p:cNvPicPr preferRelativeResize="0"/>
          <p:nvPr/>
        </p:nvPicPr>
        <p:blipFill rotWithShape="1">
          <a:blip r:embed="rId4">
            <a:alphaModFix/>
          </a:blip>
          <a:srcRect l="8706" t="19593" r="14518" b="30977"/>
          <a:stretch/>
        </p:blipFill>
        <p:spPr>
          <a:xfrm>
            <a:off x="0" y="1120050"/>
            <a:ext cx="4201700" cy="3948101"/>
          </a:xfrm>
          <a:prstGeom prst="rect">
            <a:avLst/>
          </a:prstGeom>
          <a:noFill/>
          <a:ln>
            <a:noFill/>
          </a:ln>
        </p:spPr>
      </p:pic>
      <p:sp>
        <p:nvSpPr>
          <p:cNvPr id="118" name="Google Shape;118;p16"/>
          <p:cNvSpPr/>
          <p:nvPr/>
        </p:nvSpPr>
        <p:spPr>
          <a:xfrm>
            <a:off x="306425" y="2915600"/>
            <a:ext cx="1356300" cy="1497000"/>
          </a:xfrm>
          <a:prstGeom prst="upArrowCallout">
            <a:avLst>
              <a:gd name="adj1" fmla="val 25000"/>
              <a:gd name="adj2" fmla="val 25000"/>
              <a:gd name="adj3" fmla="val 25000"/>
              <a:gd name="adj4" fmla="val 6497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Login with </a:t>
            </a:r>
            <a:endParaRPr/>
          </a:p>
          <a:p>
            <a:pPr marL="0" lvl="0" indent="0" algn="l" rtl="0">
              <a:spcBef>
                <a:spcPts val="0"/>
              </a:spcBef>
              <a:spcAft>
                <a:spcPts val="0"/>
              </a:spcAft>
              <a:buNone/>
            </a:pPr>
            <a:r>
              <a:rPr lang="en"/>
              <a:t>First.Last</a:t>
            </a:r>
            <a:endParaRPr/>
          </a:p>
        </p:txBody>
      </p:sp>
      <p:sp>
        <p:nvSpPr>
          <p:cNvPr id="119" name="Google Shape;119;p16"/>
          <p:cNvSpPr/>
          <p:nvPr/>
        </p:nvSpPr>
        <p:spPr>
          <a:xfrm>
            <a:off x="1774225" y="3458275"/>
            <a:ext cx="1948800" cy="1054800"/>
          </a:xfrm>
          <a:prstGeom prst="wedgeRoundRectCallout">
            <a:avLst>
              <a:gd name="adj1" fmla="val 43298"/>
              <a:gd name="adj2" fmla="val -97618"/>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NOTICE THE @CMSDK12 IS ALREADY THERE, SO DON’T TYPE IT.</a:t>
            </a:r>
            <a:endParaRPr/>
          </a:p>
        </p:txBody>
      </p:sp>
      <p:pic>
        <p:nvPicPr>
          <p:cNvPr id="120" name="Google Shape;120;p16"/>
          <p:cNvPicPr preferRelativeResize="0"/>
          <p:nvPr/>
        </p:nvPicPr>
        <p:blipFill rotWithShape="1">
          <a:blip r:embed="rId3">
            <a:alphaModFix/>
          </a:blip>
          <a:srcRect l="11062" t="33898" r="15185" b="24619"/>
          <a:stretch/>
        </p:blipFill>
        <p:spPr>
          <a:xfrm>
            <a:off x="4306675" y="2571750"/>
            <a:ext cx="4525626" cy="2321649"/>
          </a:xfrm>
          <a:prstGeom prst="rect">
            <a:avLst/>
          </a:prstGeom>
          <a:noFill/>
          <a:ln>
            <a:noFill/>
          </a:ln>
        </p:spPr>
      </p:pic>
      <p:sp>
        <p:nvSpPr>
          <p:cNvPr id="121" name="Google Shape;121;p16"/>
          <p:cNvSpPr/>
          <p:nvPr/>
        </p:nvSpPr>
        <p:spPr>
          <a:xfrm>
            <a:off x="4306675" y="1958950"/>
            <a:ext cx="4463100" cy="3109200"/>
          </a:xfrm>
          <a:prstGeom prst="upArrowCallout">
            <a:avLst>
              <a:gd name="adj1" fmla="val 7388"/>
              <a:gd name="adj2" fmla="val 10135"/>
              <a:gd name="adj3" fmla="val 25000"/>
              <a:gd name="adj4" fmla="val 69327"/>
            </a:avLst>
          </a:prstGeom>
          <a:solidFill>
            <a:srgbClr val="9FC5E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Password is capital letter of your first name then 5 digit lunch code and ends with two lower case letters of the first letter of your first name.</a:t>
            </a:r>
            <a:endParaRPr/>
          </a:p>
          <a:p>
            <a:pPr marL="0" lvl="0" indent="0" algn="l" rtl="0">
              <a:spcBef>
                <a:spcPts val="0"/>
              </a:spcBef>
              <a:spcAft>
                <a:spcPts val="0"/>
              </a:spcAft>
              <a:buNone/>
            </a:pPr>
            <a:r>
              <a:rPr lang="en"/>
              <a:t>EX: My name is New Tech and my lunch code is 11801</a:t>
            </a:r>
            <a:endParaRPr/>
          </a:p>
          <a:p>
            <a:pPr marL="0" lvl="0" indent="0" algn="l" rtl="0">
              <a:spcBef>
                <a:spcPts val="0"/>
              </a:spcBef>
              <a:spcAft>
                <a:spcPts val="0"/>
              </a:spcAft>
              <a:buNone/>
            </a:pPr>
            <a:r>
              <a:rPr lang="en"/>
              <a:t>My password is: N11801nn</a:t>
            </a:r>
            <a:endParaRPr/>
          </a:p>
          <a:p>
            <a:pPr marL="0" lvl="0" indent="0" algn="l" rtl="0">
              <a:spcBef>
                <a:spcPts val="0"/>
              </a:spcBef>
              <a:spcAft>
                <a:spcPts val="0"/>
              </a:spcAft>
              <a:buNone/>
            </a:pPr>
            <a:r>
              <a:rPr lang="en"/>
              <a:t>Email </a:t>
            </a:r>
            <a:r>
              <a:rPr lang="en" u="sng">
                <a:solidFill>
                  <a:schemeClr val="hlink"/>
                </a:solidFill>
                <a:hlinkClick r:id="rId5"/>
              </a:rPr>
              <a:t>emily.wobser@gmhs.cmsdnet.net</a:t>
            </a:r>
            <a:r>
              <a:rPr lang="en"/>
              <a:t> if you need your lunch code.</a:t>
            </a:r>
            <a:endParaRPr/>
          </a:p>
          <a:p>
            <a:pPr marL="0" lvl="0" indent="0" algn="l" rtl="0">
              <a:spcBef>
                <a:spcPts val="0"/>
              </a:spcBef>
              <a:spcAft>
                <a:spcPts val="0"/>
              </a:spcAft>
              <a:buNone/>
            </a:pPr>
            <a:r>
              <a:rPr lang="en"/>
              <a:t>This is the same as your AR login for those who know theirs.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t="12286" r="685" b="30459"/>
          <a:stretch/>
        </p:blipFill>
        <p:spPr>
          <a:xfrm>
            <a:off x="31250" y="1808400"/>
            <a:ext cx="9081499" cy="2943450"/>
          </a:xfrm>
          <a:prstGeom prst="rect">
            <a:avLst/>
          </a:prstGeom>
          <a:noFill/>
          <a:ln>
            <a:noFill/>
          </a:ln>
        </p:spPr>
      </p:pic>
      <p:sp>
        <p:nvSpPr>
          <p:cNvPr id="127" name="Google Shape;127;p17"/>
          <p:cNvSpPr txBox="1">
            <a:spLocks noGrp="1"/>
          </p:cNvSpPr>
          <p:nvPr>
            <p:ph type="title"/>
          </p:nvPr>
        </p:nvSpPr>
        <p:spPr>
          <a:xfrm>
            <a:off x="799775" y="5551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 into ECHO</a:t>
            </a:r>
            <a:endParaRPr/>
          </a:p>
        </p:txBody>
      </p:sp>
      <p:sp>
        <p:nvSpPr>
          <p:cNvPr id="128" name="Google Shape;128;p17"/>
          <p:cNvSpPr/>
          <p:nvPr/>
        </p:nvSpPr>
        <p:spPr>
          <a:xfrm>
            <a:off x="4058525" y="3948025"/>
            <a:ext cx="3043800" cy="974400"/>
          </a:xfrm>
          <a:prstGeom prst="wedgeEllipseCallout">
            <a:avLst>
              <a:gd name="adj1" fmla="val -57593"/>
              <a:gd name="adj2" fmla="val -60309"/>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MAKE SURE IT SAYS NEW TECH WEST</a:t>
            </a:r>
            <a:endParaRPr/>
          </a:p>
        </p:txBody>
      </p:sp>
      <p:sp>
        <p:nvSpPr>
          <p:cNvPr id="129" name="Google Shape;129;p17"/>
          <p:cNvSpPr/>
          <p:nvPr/>
        </p:nvSpPr>
        <p:spPr>
          <a:xfrm>
            <a:off x="4871650" y="703225"/>
            <a:ext cx="1999800" cy="1105200"/>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User Name is </a:t>
            </a:r>
            <a:endParaRPr/>
          </a:p>
          <a:p>
            <a:pPr marL="0" lvl="0" indent="0" algn="l" rtl="0">
              <a:spcBef>
                <a:spcPts val="0"/>
              </a:spcBef>
              <a:spcAft>
                <a:spcPts val="0"/>
              </a:spcAft>
              <a:buNone/>
            </a:pPr>
            <a:r>
              <a:rPr lang="en"/>
              <a:t>  Firstname.Lastname</a:t>
            </a:r>
            <a:endParaRPr/>
          </a:p>
        </p:txBody>
      </p:sp>
      <p:sp>
        <p:nvSpPr>
          <p:cNvPr id="130" name="Google Shape;130;p17"/>
          <p:cNvSpPr/>
          <p:nvPr/>
        </p:nvSpPr>
        <p:spPr>
          <a:xfrm>
            <a:off x="6993675" y="703225"/>
            <a:ext cx="1907100" cy="1105200"/>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Password is your </a:t>
            </a:r>
            <a:endParaRPr/>
          </a:p>
          <a:p>
            <a:pPr marL="0" lvl="0" indent="0" algn="l" rtl="0">
              <a:spcBef>
                <a:spcPts val="0"/>
              </a:spcBef>
              <a:spcAft>
                <a:spcPts val="0"/>
              </a:spcAft>
              <a:buNone/>
            </a:pPr>
            <a:r>
              <a:rPr lang="en"/>
              <a:t>Student ID (9 digits)</a:t>
            </a:r>
            <a:endParaRPr/>
          </a:p>
        </p:txBody>
      </p:sp>
      <p:sp>
        <p:nvSpPr>
          <p:cNvPr id="131" name="Google Shape;131;p17"/>
          <p:cNvSpPr/>
          <p:nvPr/>
        </p:nvSpPr>
        <p:spPr>
          <a:xfrm>
            <a:off x="799775" y="1090350"/>
            <a:ext cx="3124200" cy="718200"/>
          </a:xfrm>
          <a:prstGeom prst="horizontalScroll">
            <a:avLst>
              <a:gd name="adj" fmla="val 125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Website url</a:t>
            </a:r>
            <a:endParaRPr/>
          </a:p>
          <a:p>
            <a:pPr marL="0" lvl="0" indent="0" algn="l" rtl="0">
              <a:spcBef>
                <a:spcPts val="0"/>
              </a:spcBef>
              <a:spcAft>
                <a:spcPts val="0"/>
              </a:spcAft>
              <a:buNone/>
            </a:pPr>
            <a:r>
              <a:rPr lang="en"/>
              <a:t>https://newtechwest.echo-ntn.org/</a:t>
            </a:r>
            <a:endParaRPr/>
          </a:p>
        </p:txBody>
      </p:sp>
      <p:sp>
        <p:nvSpPr>
          <p:cNvPr id="132" name="Google Shape;132;p17"/>
          <p:cNvSpPr/>
          <p:nvPr/>
        </p:nvSpPr>
        <p:spPr>
          <a:xfrm>
            <a:off x="206600" y="2102750"/>
            <a:ext cx="3596700" cy="1235700"/>
          </a:xfrm>
          <a:prstGeom prst="wave">
            <a:avLst>
              <a:gd name="adj1" fmla="val 12500"/>
              <a:gd name="adj2" fmla="val 23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Echo Login help:</a:t>
            </a:r>
            <a:endParaRPr/>
          </a:p>
          <a:p>
            <a:pPr marL="0" lvl="0" indent="0" algn="l" rtl="0">
              <a:spcBef>
                <a:spcPts val="0"/>
              </a:spcBef>
              <a:spcAft>
                <a:spcPts val="0"/>
              </a:spcAft>
              <a:buNone/>
            </a:pPr>
            <a:r>
              <a:rPr lang="en" u="sng">
                <a:solidFill>
                  <a:schemeClr val="hlink"/>
                </a:solidFill>
                <a:hlinkClick r:id="rId4"/>
              </a:rPr>
              <a:t>Shannon.lynch@gmhs.cmsdnet.net</a:t>
            </a:r>
            <a:r>
              <a:rPr lang="en"/>
              <a:t> or </a:t>
            </a:r>
            <a:r>
              <a:rPr lang="en" u="sng">
                <a:solidFill>
                  <a:schemeClr val="hlink"/>
                </a:solidFill>
                <a:hlinkClick r:id="rId5"/>
              </a:rPr>
              <a:t>Elaine.Fourtounis@gmhs.cmdnet.net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639050" y="5853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Log into Class</a:t>
            </a:r>
            <a:endParaRPr/>
          </a:p>
        </p:txBody>
      </p:sp>
      <p:sp>
        <p:nvSpPr>
          <p:cNvPr id="138" name="Google Shape;138;p18"/>
          <p:cNvSpPr txBox="1">
            <a:spLocks noGrp="1"/>
          </p:cNvSpPr>
          <p:nvPr>
            <p:ph type="body" idx="1"/>
          </p:nvPr>
        </p:nvSpPr>
        <p:spPr>
          <a:xfrm>
            <a:off x="317575" y="13354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step you need to be logged into office 365</a:t>
            </a:r>
            <a:endParaRPr/>
          </a:p>
          <a:p>
            <a:pPr marL="0" lvl="0" indent="0" algn="l" rtl="0">
              <a:spcBef>
                <a:spcPts val="1600"/>
              </a:spcBef>
              <a:spcAft>
                <a:spcPts val="1600"/>
              </a:spcAft>
              <a:buNone/>
            </a:pPr>
            <a:r>
              <a:rPr lang="en"/>
              <a:t>Go to Cleveland’s website - clevelandmetroschools.org</a:t>
            </a:r>
            <a:endParaRPr/>
          </a:p>
        </p:txBody>
      </p:sp>
      <p:pic>
        <p:nvPicPr>
          <p:cNvPr id="139" name="Google Shape;139;p18"/>
          <p:cNvPicPr preferRelativeResize="0"/>
          <p:nvPr/>
        </p:nvPicPr>
        <p:blipFill>
          <a:blip r:embed="rId3">
            <a:alphaModFix/>
          </a:blip>
          <a:stretch>
            <a:fillRect/>
          </a:stretch>
        </p:blipFill>
        <p:spPr>
          <a:xfrm>
            <a:off x="119313" y="2193850"/>
            <a:ext cx="8728175" cy="2286450"/>
          </a:xfrm>
          <a:prstGeom prst="rect">
            <a:avLst/>
          </a:prstGeom>
          <a:noFill/>
          <a:ln>
            <a:noFill/>
          </a:ln>
        </p:spPr>
      </p:pic>
      <p:sp>
        <p:nvSpPr>
          <p:cNvPr id="140" name="Google Shape;140;p18"/>
          <p:cNvSpPr/>
          <p:nvPr/>
        </p:nvSpPr>
        <p:spPr>
          <a:xfrm>
            <a:off x="3395500" y="3706950"/>
            <a:ext cx="1677900" cy="535200"/>
          </a:xfrm>
          <a:prstGeom prst="wedgeEllipseCallout">
            <a:avLst>
              <a:gd name="adj1" fmla="val 156450"/>
              <a:gd name="adj2" fmla="val -95049"/>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Click Students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729450" y="545125"/>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Log Into Class</a:t>
            </a:r>
            <a:endParaRPr/>
          </a:p>
        </p:txBody>
      </p:sp>
      <p:pic>
        <p:nvPicPr>
          <p:cNvPr id="146" name="Google Shape;146;p19"/>
          <p:cNvPicPr preferRelativeResize="0"/>
          <p:nvPr/>
        </p:nvPicPr>
        <p:blipFill>
          <a:blip r:embed="rId3">
            <a:alphaModFix/>
          </a:blip>
          <a:stretch>
            <a:fillRect/>
          </a:stretch>
        </p:blipFill>
        <p:spPr>
          <a:xfrm>
            <a:off x="3136025" y="1242750"/>
            <a:ext cx="5623810" cy="3758374"/>
          </a:xfrm>
          <a:prstGeom prst="rect">
            <a:avLst/>
          </a:prstGeom>
          <a:noFill/>
          <a:ln>
            <a:noFill/>
          </a:ln>
        </p:spPr>
      </p:pic>
      <p:sp>
        <p:nvSpPr>
          <p:cNvPr id="147" name="Google Shape;147;p19"/>
          <p:cNvSpPr/>
          <p:nvPr/>
        </p:nvSpPr>
        <p:spPr>
          <a:xfrm>
            <a:off x="894075" y="2380875"/>
            <a:ext cx="1758000" cy="1145100"/>
          </a:xfrm>
          <a:prstGeom prst="wedgeRoundRectCallout">
            <a:avLst>
              <a:gd name="adj1" fmla="val 98575"/>
              <a:gd name="adj2" fmla="val 790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Click Office 365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l="21115" t="18340" r="41662" b="49807"/>
          <a:stretch/>
        </p:blipFill>
        <p:spPr>
          <a:xfrm>
            <a:off x="509025" y="1142600"/>
            <a:ext cx="3541050" cy="3030150"/>
          </a:xfrm>
          <a:prstGeom prst="rect">
            <a:avLst/>
          </a:prstGeom>
          <a:noFill/>
          <a:ln>
            <a:noFill/>
          </a:ln>
        </p:spPr>
      </p:pic>
      <p:sp>
        <p:nvSpPr>
          <p:cNvPr id="153" name="Google Shape;153;p20"/>
          <p:cNvSpPr/>
          <p:nvPr/>
        </p:nvSpPr>
        <p:spPr>
          <a:xfrm>
            <a:off x="4947775" y="217475"/>
            <a:ext cx="3642900" cy="2354400"/>
          </a:xfrm>
          <a:prstGeom prst="horizontalScroll">
            <a:avLst>
              <a:gd name="adj" fmla="val 12500"/>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Password is Capital letter of your first name then 5 digit lunch code and end with two lower case letters of the first letter of your first name.</a:t>
            </a:r>
            <a:endParaRPr sz="1100"/>
          </a:p>
          <a:p>
            <a:pPr marL="0" lvl="0" indent="0" algn="l" rtl="0">
              <a:spcBef>
                <a:spcPts val="0"/>
              </a:spcBef>
              <a:spcAft>
                <a:spcPts val="0"/>
              </a:spcAft>
              <a:buNone/>
            </a:pPr>
            <a:r>
              <a:rPr lang="en" sz="1100"/>
              <a:t>EX: my name is New Tech and my lunch code is 11801</a:t>
            </a:r>
            <a:endParaRPr sz="1100"/>
          </a:p>
          <a:p>
            <a:pPr marL="0" lvl="0" indent="0" algn="l" rtl="0">
              <a:spcBef>
                <a:spcPts val="0"/>
              </a:spcBef>
              <a:spcAft>
                <a:spcPts val="0"/>
              </a:spcAft>
              <a:buNone/>
            </a:pPr>
            <a:r>
              <a:rPr lang="en" sz="1100"/>
              <a:t>My password is: N11801nn</a:t>
            </a:r>
            <a:endParaRPr sz="1100"/>
          </a:p>
          <a:p>
            <a:pPr marL="0" lvl="0" indent="0" algn="l" rtl="0">
              <a:spcBef>
                <a:spcPts val="0"/>
              </a:spcBef>
              <a:spcAft>
                <a:spcPts val="0"/>
              </a:spcAft>
              <a:buNone/>
            </a:pPr>
            <a:r>
              <a:rPr lang="en" sz="1100"/>
              <a:t>Email </a:t>
            </a:r>
            <a:r>
              <a:rPr lang="en" sz="11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emily.wobser@gmhs.cmsdnet.net</a:t>
            </a:r>
            <a:r>
              <a:rPr lang="en" sz="1100"/>
              <a:t> if you need your lunch code.</a:t>
            </a:r>
            <a:endParaRPr sz="1100"/>
          </a:p>
          <a:p>
            <a:pPr marL="0" lvl="0" indent="0" algn="l" rtl="0">
              <a:spcBef>
                <a:spcPts val="0"/>
              </a:spcBef>
              <a:spcAft>
                <a:spcPts val="0"/>
              </a:spcAft>
              <a:buNone/>
            </a:pPr>
            <a:r>
              <a:rPr lang="en" sz="1100"/>
              <a:t>This is the same as your AR login for those who know theirs</a:t>
            </a:r>
            <a:endParaRPr sz="1100"/>
          </a:p>
        </p:txBody>
      </p:sp>
      <p:pic>
        <p:nvPicPr>
          <p:cNvPr id="154" name="Google Shape;154;p20"/>
          <p:cNvPicPr preferRelativeResize="0"/>
          <p:nvPr/>
        </p:nvPicPr>
        <p:blipFill>
          <a:blip r:embed="rId5">
            <a:alphaModFix/>
          </a:blip>
          <a:stretch>
            <a:fillRect/>
          </a:stretch>
        </p:blipFill>
        <p:spPr>
          <a:xfrm>
            <a:off x="5150975" y="2511950"/>
            <a:ext cx="3492600" cy="2435824"/>
          </a:xfrm>
          <a:prstGeom prst="rect">
            <a:avLst/>
          </a:prstGeom>
          <a:noFill/>
          <a:ln>
            <a:noFill/>
          </a:ln>
        </p:spPr>
      </p:pic>
      <p:sp>
        <p:nvSpPr>
          <p:cNvPr id="155" name="Google Shape;155;p20"/>
          <p:cNvSpPr/>
          <p:nvPr/>
        </p:nvSpPr>
        <p:spPr>
          <a:xfrm>
            <a:off x="1479150" y="414125"/>
            <a:ext cx="3093000" cy="14679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434343"/>
                </a:solidFill>
              </a:rPr>
              <a:t>Login to Office 365 email</a:t>
            </a:r>
            <a:endParaRPr>
              <a:solidFill>
                <a:srgbClr val="434343"/>
              </a:solidFill>
            </a:endParaRPr>
          </a:p>
          <a:p>
            <a:pPr marL="0" lvl="0" indent="0" algn="l" rtl="0">
              <a:spcBef>
                <a:spcPts val="0"/>
              </a:spcBef>
              <a:spcAft>
                <a:spcPts val="0"/>
              </a:spcAft>
              <a:buNone/>
            </a:pPr>
            <a:r>
              <a:rPr lang="en">
                <a:solidFill>
                  <a:srgbClr val="434343"/>
                </a:solidFill>
              </a:rPr>
              <a:t>First name.last name @CMSDK12.org</a:t>
            </a:r>
            <a:endParaRPr>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618950" y="1633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login to teams</a:t>
            </a:r>
            <a:endParaRPr/>
          </a:p>
        </p:txBody>
      </p:sp>
      <p:pic>
        <p:nvPicPr>
          <p:cNvPr id="161" name="Google Shape;161;p21"/>
          <p:cNvPicPr preferRelativeResize="0"/>
          <p:nvPr/>
        </p:nvPicPr>
        <p:blipFill>
          <a:blip r:embed="rId3">
            <a:alphaModFix/>
          </a:blip>
          <a:stretch>
            <a:fillRect/>
          </a:stretch>
        </p:blipFill>
        <p:spPr>
          <a:xfrm>
            <a:off x="152400" y="850950"/>
            <a:ext cx="1923706" cy="4140150"/>
          </a:xfrm>
          <a:prstGeom prst="rect">
            <a:avLst/>
          </a:prstGeom>
          <a:noFill/>
          <a:ln>
            <a:noFill/>
          </a:ln>
        </p:spPr>
      </p:pic>
      <p:sp>
        <p:nvSpPr>
          <p:cNvPr id="162" name="Google Shape;162;p21"/>
          <p:cNvSpPr/>
          <p:nvPr/>
        </p:nvSpPr>
        <p:spPr>
          <a:xfrm>
            <a:off x="1677675" y="1084950"/>
            <a:ext cx="2843100" cy="633000"/>
          </a:xfrm>
          <a:prstGeom prst="wedgeEllipseCallout">
            <a:avLst>
              <a:gd name="adj1" fmla="val -94168"/>
              <a:gd name="adj2" fmla="val -2301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In the top left there are nine dots.  Click them. </a:t>
            </a:r>
            <a:endParaRPr/>
          </a:p>
        </p:txBody>
      </p:sp>
      <p:pic>
        <p:nvPicPr>
          <p:cNvPr id="163" name="Google Shape;163;p21"/>
          <p:cNvPicPr preferRelativeResize="0"/>
          <p:nvPr/>
        </p:nvPicPr>
        <p:blipFill>
          <a:blip r:embed="rId4">
            <a:alphaModFix/>
          </a:blip>
          <a:stretch>
            <a:fillRect/>
          </a:stretch>
        </p:blipFill>
        <p:spPr>
          <a:xfrm>
            <a:off x="4572000" y="850950"/>
            <a:ext cx="2268082" cy="4140150"/>
          </a:xfrm>
          <a:prstGeom prst="rect">
            <a:avLst/>
          </a:prstGeom>
          <a:noFill/>
          <a:ln>
            <a:noFill/>
          </a:ln>
        </p:spPr>
      </p:pic>
      <p:sp>
        <p:nvSpPr>
          <p:cNvPr id="164" name="Google Shape;164;p21"/>
          <p:cNvSpPr/>
          <p:nvPr/>
        </p:nvSpPr>
        <p:spPr>
          <a:xfrm>
            <a:off x="7018775" y="2684950"/>
            <a:ext cx="1768200" cy="1479900"/>
          </a:xfrm>
          <a:prstGeom prst="wedgeEllipseCallout">
            <a:avLst>
              <a:gd name="adj1" fmla="val -85793"/>
              <a:gd name="adj2" fmla="val -24605"/>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Now click Teams and find the name and period of your class</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On-screen Show (16:9)</PresentationFormat>
  <Paragraphs>79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Roboto</vt:lpstr>
      <vt:lpstr>Lato</vt:lpstr>
      <vt:lpstr>Raleway</vt:lpstr>
      <vt:lpstr>Streamline</vt:lpstr>
      <vt:lpstr>Welcome To New Tech West        * Login Information*</vt:lpstr>
      <vt:lpstr>Table of Contents (click the one you need)</vt:lpstr>
      <vt:lpstr>Computer login with GMHS</vt:lpstr>
      <vt:lpstr>Login with CMSDK12</vt:lpstr>
      <vt:lpstr>Log into ECHO</vt:lpstr>
      <vt:lpstr>Log into Class</vt:lpstr>
      <vt:lpstr>Log Into Class</vt:lpstr>
      <vt:lpstr>PowerPoint Presentation</vt:lpstr>
      <vt:lpstr>Now login to teams</vt:lpstr>
      <vt:lpstr>CLEVER LOGIN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New Tech West        * Login Information*</dc:title>
  <dc:creator>Wobser, Emily</dc:creator>
  <cp:lastModifiedBy>Wobser, Emily</cp:lastModifiedBy>
  <cp:revision>1</cp:revision>
  <dcterms:modified xsi:type="dcterms:W3CDTF">2020-09-04T19:38:52Z</dcterms:modified>
</cp:coreProperties>
</file>